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21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73" r:id="rId13"/>
    <p:sldId id="274" r:id="rId14"/>
    <p:sldId id="269" r:id="rId15"/>
    <p:sldId id="275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434" autoAdjust="0"/>
  </p:normalViewPr>
  <p:slideViewPr>
    <p:cSldViewPr snapToGrid="0">
      <p:cViewPr varScale="1">
        <p:scale>
          <a:sx n="110" d="100"/>
          <a:sy n="110" d="100"/>
        </p:scale>
        <p:origin x="-474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DAB4EFB4-A959-4D07-BAA5-E93264893782}"/>
    <pc:docChg chg="modSld">
      <pc:chgData name="Michał Pyclik" userId="6d1d9512d460d1ef" providerId="LiveId" clId="{DAB4EFB4-A959-4D07-BAA5-E93264893782}" dt="2021-02-24T15:31:49.288" v="11" actId="20577"/>
      <pc:docMkLst>
        <pc:docMk/>
      </pc:docMkLst>
      <pc:sldChg chg="modSp mod">
        <pc:chgData name="Michał Pyclik" userId="6d1d9512d460d1ef" providerId="LiveId" clId="{DAB4EFB4-A959-4D07-BAA5-E93264893782}" dt="2021-02-24T15:31:49.288" v="11" actId="20577"/>
        <pc:sldMkLst>
          <pc:docMk/>
          <pc:sldMk cId="1956540647" sldId="265"/>
        </pc:sldMkLst>
        <pc:spChg chg="mod">
          <ac:chgData name="Michał Pyclik" userId="6d1d9512d460d1ef" providerId="LiveId" clId="{DAB4EFB4-A959-4D07-BAA5-E93264893782}" dt="2021-02-24T15:31:49.288" v="11" actId="20577"/>
          <ac:spMkLst>
            <pc:docMk/>
            <pc:sldMk cId="1956540647" sldId="265"/>
            <ac:spMk id="3" creationId="{007B9C8C-EAF8-4707-B0F9-527724A60E6B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6" Type="http://schemas.openxmlformats.org/officeDocument/2006/relationships/image" Target="../media/image9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F57DB-C9B0-43A1-84EE-8B30911F678D}" type="doc">
      <dgm:prSet loTypeId="urn:microsoft.com/office/officeart/2005/8/layout/default#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l-PL"/>
        </a:p>
      </dgm:t>
    </dgm:pt>
    <dgm:pt modelId="{A33F4B5C-77BE-4DFA-A7B5-FFCD696CBAEC}">
      <dgm:prSet phldrT="[Tekst]"/>
      <dgm:spPr/>
      <dgm:t>
        <a:bodyPr/>
        <a:lstStyle/>
        <a:p>
          <a:r>
            <a:rPr lang="pl-PL" dirty="0"/>
            <a:t>Etap 1</a:t>
          </a:r>
          <a:br>
            <a:rPr lang="pl-PL" dirty="0"/>
          </a:br>
          <a:r>
            <a:rPr lang="pl-PL" dirty="0"/>
            <a:t>2h</a:t>
          </a:r>
        </a:p>
      </dgm:t>
    </dgm:pt>
    <dgm:pt modelId="{028DDC15-E1F4-4A42-BB57-97D62213C2A2}" type="parTrans" cxnId="{F05996C4-872D-48F9-91D6-AE0E88FE8886}">
      <dgm:prSet/>
      <dgm:spPr/>
      <dgm:t>
        <a:bodyPr/>
        <a:lstStyle/>
        <a:p>
          <a:endParaRPr lang="pl-PL"/>
        </a:p>
      </dgm:t>
    </dgm:pt>
    <dgm:pt modelId="{BFEA5C43-F262-43B8-8E47-1ABD93BB1700}" type="sibTrans" cxnId="{F05996C4-872D-48F9-91D6-AE0E88FE8886}">
      <dgm:prSet/>
      <dgm:spPr/>
      <dgm:t>
        <a:bodyPr/>
        <a:lstStyle/>
        <a:p>
          <a:endParaRPr lang="pl-PL"/>
        </a:p>
      </dgm:t>
    </dgm:pt>
    <dgm:pt modelId="{21E98624-D5F6-49D4-BCD7-13091CF98FC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4h</a:t>
          </a:r>
        </a:p>
      </dgm:t>
    </dgm:pt>
    <dgm:pt modelId="{8288D1FE-EF08-4962-8F10-89AA7AA751AA}" type="parTrans" cxnId="{CD677BAE-14CA-41B8-A4CC-60ECD64A7A4D}">
      <dgm:prSet/>
      <dgm:spPr/>
      <dgm:t>
        <a:bodyPr/>
        <a:lstStyle/>
        <a:p>
          <a:endParaRPr lang="pl-PL"/>
        </a:p>
      </dgm:t>
    </dgm:pt>
    <dgm:pt modelId="{28C1D47B-17A7-4763-B1EC-0DA3EFE0F737}" type="sibTrans" cxnId="{CD677BAE-14CA-41B8-A4CC-60ECD64A7A4D}">
      <dgm:prSet/>
      <dgm:spPr/>
      <dgm:t>
        <a:bodyPr/>
        <a:lstStyle/>
        <a:p>
          <a:endParaRPr lang="pl-PL"/>
        </a:p>
      </dgm:t>
    </dgm:pt>
    <dgm:pt modelId="{99FAF286-F904-40CF-A22B-0BDC81B8FA03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2h</a:t>
          </a:r>
        </a:p>
      </dgm:t>
    </dgm:pt>
    <dgm:pt modelId="{A78C142A-9268-402F-8257-E6E246C390C9}" type="parTrans" cxnId="{D5AC557C-B5F6-4CFE-ABC4-59370B84BBF6}">
      <dgm:prSet/>
      <dgm:spPr/>
      <dgm:t>
        <a:bodyPr/>
        <a:lstStyle/>
        <a:p>
          <a:endParaRPr lang="pl-PL"/>
        </a:p>
      </dgm:t>
    </dgm:pt>
    <dgm:pt modelId="{4140DC81-5958-4BBC-9139-025A37EBCB94}" type="sibTrans" cxnId="{D5AC557C-B5F6-4CFE-ABC4-59370B84BBF6}">
      <dgm:prSet/>
      <dgm:spPr/>
      <dgm:t>
        <a:bodyPr/>
        <a:lstStyle/>
        <a:p>
          <a:endParaRPr lang="pl-PL"/>
        </a:p>
      </dgm:t>
    </dgm:pt>
    <dgm:pt modelId="{5670F065-A683-4E26-AFFC-4DA158073084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76A255AF-E293-41A5-AA31-CF90CA81A6A5}" type="parTrans" cxnId="{7B42485B-F626-4AEE-AAFE-A55C74AEA609}">
      <dgm:prSet/>
      <dgm:spPr/>
      <dgm:t>
        <a:bodyPr/>
        <a:lstStyle/>
        <a:p>
          <a:endParaRPr lang="pl-PL"/>
        </a:p>
      </dgm:t>
    </dgm:pt>
    <dgm:pt modelId="{1E8A71A5-E76F-4BE1-97CE-12D263657370}" type="sibTrans" cxnId="{7B42485B-F626-4AEE-AAFE-A55C74AEA609}">
      <dgm:prSet/>
      <dgm:spPr/>
      <dgm:t>
        <a:bodyPr/>
        <a:lstStyle/>
        <a:p>
          <a:endParaRPr lang="pl-PL"/>
        </a:p>
      </dgm:t>
    </dgm:pt>
    <dgm:pt modelId="{4CB0C798-AAD2-46B3-8F70-CCBD83B3862E}" type="pres">
      <dgm:prSet presAssocID="{FA3F57DB-C9B0-43A1-84EE-8B30911F67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237BC9A-C4EF-4D7F-A11B-95750E545272}" type="pres">
      <dgm:prSet presAssocID="{A33F4B5C-77BE-4DFA-A7B5-FFCD696CBA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462002-F41E-437A-8B95-678BE28906EE}" type="pres">
      <dgm:prSet presAssocID="{BFEA5C43-F262-43B8-8E47-1ABD93BB1700}" presName="sibTrans" presStyleCnt="0"/>
      <dgm:spPr/>
    </dgm:pt>
    <dgm:pt modelId="{50C472C4-7529-4479-B238-F5D90FFE8A8D}" type="pres">
      <dgm:prSet presAssocID="{21E98624-D5F6-49D4-BCD7-13091CF98F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E9757D-B77B-43B6-A2DA-B9168883023D}" type="pres">
      <dgm:prSet presAssocID="{28C1D47B-17A7-4763-B1EC-0DA3EFE0F737}" presName="sibTrans" presStyleCnt="0"/>
      <dgm:spPr/>
    </dgm:pt>
    <dgm:pt modelId="{EF884C02-243F-498C-8BC0-45696C4531BB}" type="pres">
      <dgm:prSet presAssocID="{99FAF286-F904-40CF-A22B-0BDC81B8FA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6221452-DE2B-45F9-B4AD-D772CB151724}" type="pres">
      <dgm:prSet presAssocID="{4140DC81-5958-4BBC-9139-025A37EBCB94}" presName="sibTrans" presStyleCnt="0"/>
      <dgm:spPr/>
    </dgm:pt>
    <dgm:pt modelId="{88E0AE81-538B-4AD8-AB07-A6366F15A210}" type="pres">
      <dgm:prSet presAssocID="{5670F065-A683-4E26-AFFC-4DA15807308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553F600-A692-4B49-A7FF-2286F16B4A51}" type="presOf" srcId="{99FAF286-F904-40CF-A22B-0BDC81B8FA03}" destId="{EF884C02-243F-498C-8BC0-45696C4531BB}" srcOrd="0" destOrd="0" presId="urn:microsoft.com/office/officeart/2005/8/layout/default#1"/>
    <dgm:cxn modelId="{52DD76A6-93B9-4BDC-8738-5F2B588C5184}" type="presOf" srcId="{5670F065-A683-4E26-AFFC-4DA158073084}" destId="{88E0AE81-538B-4AD8-AB07-A6366F15A210}" srcOrd="0" destOrd="0" presId="urn:microsoft.com/office/officeart/2005/8/layout/default#1"/>
    <dgm:cxn modelId="{B6A354A1-9346-4C3D-BBB0-9AD8B925717F}" type="presOf" srcId="{FA3F57DB-C9B0-43A1-84EE-8B30911F678D}" destId="{4CB0C798-AAD2-46B3-8F70-CCBD83B3862E}" srcOrd="0" destOrd="0" presId="urn:microsoft.com/office/officeart/2005/8/layout/default#1"/>
    <dgm:cxn modelId="{E7E715BA-978C-4E9F-8BC0-5D8267B733DD}" type="presOf" srcId="{A33F4B5C-77BE-4DFA-A7B5-FFCD696CBAEC}" destId="{6237BC9A-C4EF-4D7F-A11B-95750E545272}" srcOrd="0" destOrd="0" presId="urn:microsoft.com/office/officeart/2005/8/layout/default#1"/>
    <dgm:cxn modelId="{EF922D5A-8B0C-4D10-877E-DD2AF3208594}" type="presOf" srcId="{21E98624-D5F6-49D4-BCD7-13091CF98FC6}" destId="{50C472C4-7529-4479-B238-F5D90FFE8A8D}" srcOrd="0" destOrd="0" presId="urn:microsoft.com/office/officeart/2005/8/layout/default#1"/>
    <dgm:cxn modelId="{7B42485B-F626-4AEE-AAFE-A55C74AEA609}" srcId="{FA3F57DB-C9B0-43A1-84EE-8B30911F678D}" destId="{5670F065-A683-4E26-AFFC-4DA158073084}" srcOrd="3" destOrd="0" parTransId="{76A255AF-E293-41A5-AA31-CF90CA81A6A5}" sibTransId="{1E8A71A5-E76F-4BE1-97CE-12D263657370}"/>
    <dgm:cxn modelId="{CD677BAE-14CA-41B8-A4CC-60ECD64A7A4D}" srcId="{FA3F57DB-C9B0-43A1-84EE-8B30911F678D}" destId="{21E98624-D5F6-49D4-BCD7-13091CF98FC6}" srcOrd="1" destOrd="0" parTransId="{8288D1FE-EF08-4962-8F10-89AA7AA751AA}" sibTransId="{28C1D47B-17A7-4763-B1EC-0DA3EFE0F737}"/>
    <dgm:cxn modelId="{F05996C4-872D-48F9-91D6-AE0E88FE8886}" srcId="{FA3F57DB-C9B0-43A1-84EE-8B30911F678D}" destId="{A33F4B5C-77BE-4DFA-A7B5-FFCD696CBAEC}" srcOrd="0" destOrd="0" parTransId="{028DDC15-E1F4-4A42-BB57-97D62213C2A2}" sibTransId="{BFEA5C43-F262-43B8-8E47-1ABD93BB1700}"/>
    <dgm:cxn modelId="{D5AC557C-B5F6-4CFE-ABC4-59370B84BBF6}" srcId="{FA3F57DB-C9B0-43A1-84EE-8B30911F678D}" destId="{99FAF286-F904-40CF-A22B-0BDC81B8FA03}" srcOrd="2" destOrd="0" parTransId="{A78C142A-9268-402F-8257-E6E246C390C9}" sibTransId="{4140DC81-5958-4BBC-9139-025A37EBCB94}"/>
    <dgm:cxn modelId="{F5E7965A-236D-4A60-A549-91919BEF327D}" type="presParOf" srcId="{4CB0C798-AAD2-46B3-8F70-CCBD83B3862E}" destId="{6237BC9A-C4EF-4D7F-A11B-95750E545272}" srcOrd="0" destOrd="0" presId="urn:microsoft.com/office/officeart/2005/8/layout/default#1"/>
    <dgm:cxn modelId="{E27B2C2D-F509-4AD8-B49A-414421623206}" type="presParOf" srcId="{4CB0C798-AAD2-46B3-8F70-CCBD83B3862E}" destId="{13462002-F41E-437A-8B95-678BE28906EE}" srcOrd="1" destOrd="0" presId="urn:microsoft.com/office/officeart/2005/8/layout/default#1"/>
    <dgm:cxn modelId="{65F3D7ED-179B-4F40-ABBA-665432FFA1D4}" type="presParOf" srcId="{4CB0C798-AAD2-46B3-8F70-CCBD83B3862E}" destId="{50C472C4-7529-4479-B238-F5D90FFE8A8D}" srcOrd="2" destOrd="0" presId="urn:microsoft.com/office/officeart/2005/8/layout/default#1"/>
    <dgm:cxn modelId="{ABC81276-E739-4A2F-9FE2-8AF082918C69}" type="presParOf" srcId="{4CB0C798-AAD2-46B3-8F70-CCBD83B3862E}" destId="{07E9757D-B77B-43B6-A2DA-B9168883023D}" srcOrd="3" destOrd="0" presId="urn:microsoft.com/office/officeart/2005/8/layout/default#1"/>
    <dgm:cxn modelId="{B2F1F3D5-6423-4E2F-9ACB-65EF3AD04315}" type="presParOf" srcId="{4CB0C798-AAD2-46B3-8F70-CCBD83B3862E}" destId="{EF884C02-243F-498C-8BC0-45696C4531BB}" srcOrd="4" destOrd="0" presId="urn:microsoft.com/office/officeart/2005/8/layout/default#1"/>
    <dgm:cxn modelId="{F0A70ADE-1800-4DC1-96FF-D65ABFAB7175}" type="presParOf" srcId="{4CB0C798-AAD2-46B3-8F70-CCBD83B3862E}" destId="{06221452-DE2B-45F9-B4AD-D772CB151724}" srcOrd="5" destOrd="0" presId="urn:microsoft.com/office/officeart/2005/8/layout/default#1"/>
    <dgm:cxn modelId="{819B36DD-48AC-4C9D-884A-564AF5CA55E9}" type="presParOf" srcId="{4CB0C798-AAD2-46B3-8F70-CCBD83B3862E}" destId="{88E0AE81-538B-4AD8-AB07-A6366F15A210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vList3#1" loCatId="picture" qsTypeId="urn:microsoft.com/office/officeart/2005/8/quickstyle/simple4" qsCatId="simple" csTypeId="urn:microsoft.com/office/officeart/2005/8/colors/accent0_2" csCatId="mainScheme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E28AD82-E0DA-4571-AFE1-F4E84CFF355C}" type="pres">
      <dgm:prSet presAssocID="{3E98D307-BFAA-4D97-9DC9-EE6AB3EA965A}" presName="linearFlow" presStyleCnt="0">
        <dgm:presLayoutVars>
          <dgm:dir/>
          <dgm:resizeHandles val="exact"/>
        </dgm:presLayoutVars>
      </dgm:prSet>
      <dgm:spPr/>
    </dgm:pt>
    <dgm:pt modelId="{5239550F-DA68-46EA-99CE-A0DA11A5F07F}" type="pres">
      <dgm:prSet presAssocID="{D8063049-7493-41D4-B1CC-A03AC1B1AFDC}" presName="composite" presStyleCnt="0"/>
      <dgm:spPr/>
    </dgm:pt>
    <dgm:pt modelId="{B5404363-6DA1-4382-A208-8ACC20240F47}" type="pres">
      <dgm:prSet presAssocID="{D8063049-7493-41D4-B1CC-A03AC1B1AF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6 z wypełnieniem pełnym"/>
        </a:ext>
      </dgm:extLst>
    </dgm:pt>
    <dgm:pt modelId="{ED6EB2E0-A139-4B50-AC2A-3AD24560496A}" type="pres">
      <dgm:prSet presAssocID="{D8063049-7493-41D4-B1CC-A03AC1B1AFD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4CE0B-8786-4596-9D1E-6B8CB1E0300C}" type="pres">
      <dgm:prSet presAssocID="{FC0669D5-0C79-403E-9A37-22B82EF431F3}" presName="spacing" presStyleCnt="0"/>
      <dgm:spPr/>
    </dgm:pt>
    <dgm:pt modelId="{EDE16F7B-04E0-4D98-8B89-E5D1E5EC25C1}" type="pres">
      <dgm:prSet presAssocID="{EDC471C4-26D6-4ABB-A2F2-0A4B2A2468B3}" presName="composite" presStyleCnt="0"/>
      <dgm:spPr/>
    </dgm:pt>
    <dgm:pt modelId="{D849FF36-F9D6-4FEF-94A6-41A2D78CAA49}" type="pres">
      <dgm:prSet presAssocID="{EDC471C4-26D6-4ABB-A2F2-0A4B2A2468B3}" presName="imgShp" presStyleLbl="fgImgPlac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5 z wypełnieniem pełnym"/>
        </a:ext>
      </dgm:extLst>
    </dgm:pt>
    <dgm:pt modelId="{A6B74D06-34AD-4D16-B4E0-4E2C6AF40336}" type="pres">
      <dgm:prSet presAssocID="{EDC471C4-26D6-4ABB-A2F2-0A4B2A2468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2BDDBE-E5C9-41C7-BCF6-B0E9A1045A12}" type="pres">
      <dgm:prSet presAssocID="{F86B6B0B-3A18-4A98-AA8E-AD60E92A46FC}" presName="spacing" presStyleCnt="0"/>
      <dgm:spPr/>
    </dgm:pt>
    <dgm:pt modelId="{BDC9ADDE-67E0-4521-9EEA-76B7B40CBC2B}" type="pres">
      <dgm:prSet presAssocID="{2272E22D-0414-47B6-B861-2A354CA76915}" presName="composite" presStyleCnt="0"/>
      <dgm:spPr/>
    </dgm:pt>
    <dgm:pt modelId="{75DBBF3A-7740-4776-AF9F-AFB40D80AE92}" type="pres">
      <dgm:prSet presAssocID="{2272E22D-0414-47B6-B861-2A354CA76915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4 z wypełnieniem pełnym"/>
        </a:ext>
      </dgm:extLst>
    </dgm:pt>
    <dgm:pt modelId="{38DD6933-494C-4E0B-9DDD-E1DE84984A4A}" type="pres">
      <dgm:prSet presAssocID="{2272E22D-0414-47B6-B861-2A354CA7691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D1A3C8-FE65-420D-A955-21BA8276C0FF}" type="pres">
      <dgm:prSet presAssocID="{3FFEB8F4-F76F-4A14-9E8D-6329C03DB0FD}" presName="spacing" presStyleCnt="0"/>
      <dgm:spPr/>
    </dgm:pt>
    <dgm:pt modelId="{37A4B606-7360-4EFD-B76A-56F258828773}" type="pres">
      <dgm:prSet presAssocID="{10F0BCA8-E511-4366-A71A-BC7B3C73FA8B}" presName="composite" presStyleCnt="0"/>
      <dgm:spPr/>
    </dgm:pt>
    <dgm:pt modelId="{1F2A54C4-4F99-4569-ABEC-3463216146DF}" type="pres">
      <dgm:prSet presAssocID="{10F0BCA8-E511-4366-A71A-BC7B3C73FA8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3 z wypełnieniem pełnym"/>
        </a:ext>
      </dgm:extLst>
    </dgm:pt>
    <dgm:pt modelId="{729DFBE3-8380-4A6E-A7F7-2E849D608EA9}" type="pres">
      <dgm:prSet presAssocID="{10F0BCA8-E511-4366-A71A-BC7B3C73FA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A830E-A4FE-482D-BF07-88D5B4B5FFF6}" type="pres">
      <dgm:prSet presAssocID="{280894DA-21F6-4438-A26C-8425B6B388FB}" presName="spacing" presStyleCnt="0"/>
      <dgm:spPr/>
    </dgm:pt>
    <dgm:pt modelId="{B0287678-1F71-4E5A-B973-7F4677A9958D}" type="pres">
      <dgm:prSet presAssocID="{F893FA8B-B776-4162-A91B-B82610C26CE4}" presName="composite" presStyleCnt="0"/>
      <dgm:spPr/>
    </dgm:pt>
    <dgm:pt modelId="{C821DC54-3FD7-4244-B8CF-009E91F2C2C1}" type="pres">
      <dgm:prSet presAssocID="{F893FA8B-B776-4162-A91B-B82610C26CE4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z wypełnieniem pełnym"/>
        </a:ext>
      </dgm:extLst>
    </dgm:pt>
    <dgm:pt modelId="{9F16C54F-283C-494E-B416-1183D9A4F938}" type="pres">
      <dgm:prSet presAssocID="{F893FA8B-B776-4162-A91B-B82610C26CE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3EED67-6F11-4D02-BD7C-F4C2F4A7C68E}" type="pres">
      <dgm:prSet presAssocID="{70460CDA-86E6-43F1-92F3-635305F86151}" presName="spacing" presStyleCnt="0"/>
      <dgm:spPr/>
    </dgm:pt>
    <dgm:pt modelId="{870D34B4-094C-4C08-8121-0685929ED644}" type="pres">
      <dgm:prSet presAssocID="{35C7B276-D57D-4FF4-8F0C-B99055EA1493}" presName="composite" presStyleCnt="0"/>
      <dgm:spPr/>
    </dgm:pt>
    <dgm:pt modelId="{FDC646DE-EB74-4061-86D9-D33800299AC8}" type="pres">
      <dgm:prSet presAssocID="{35C7B276-D57D-4FF4-8F0C-B99055EA1493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="" xmlns:dgm14="http://schemas.microsoft.com/office/drawing/2010/diagram" id="0" name="" descr="Znaczek 1 z wypełnieniem pełnym"/>
        </a:ext>
      </dgm:extLst>
    </dgm:pt>
    <dgm:pt modelId="{FAF2C545-8898-4C87-8842-C2BFFE6EA546}" type="pres">
      <dgm:prSet presAssocID="{35C7B276-D57D-4FF4-8F0C-B99055EA149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1173380-AF89-4316-A0F9-7DBD0A87E3EE}" type="presOf" srcId="{3E98D307-BFAA-4D97-9DC9-EE6AB3EA965A}" destId="{2E28AD82-E0DA-4571-AFE1-F4E84CFF355C}" srcOrd="0" destOrd="0" presId="urn:microsoft.com/office/officeart/2005/8/layout/vList3#1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A9C5EA46-9CA4-4233-9C96-EFF3D6B661BE}" type="presOf" srcId="{F893FA8B-B776-4162-A91B-B82610C26CE4}" destId="{9F16C54F-283C-494E-B416-1183D9A4F938}" srcOrd="0" destOrd="0" presId="urn:microsoft.com/office/officeart/2005/8/layout/vList3#1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2277025D-E632-4EC4-9753-561F787C8618}" type="presOf" srcId="{D8063049-7493-41D4-B1CC-A03AC1B1AFDC}" destId="{ED6EB2E0-A139-4B50-AC2A-3AD24560496A}" srcOrd="0" destOrd="0" presId="urn:microsoft.com/office/officeart/2005/8/layout/vList3#1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0DA584E9-0D75-4AE8-8327-2AD67B1A83FB}" type="presOf" srcId="{35C7B276-D57D-4FF4-8F0C-B99055EA1493}" destId="{FAF2C545-8898-4C87-8842-C2BFFE6EA546}" srcOrd="0" destOrd="0" presId="urn:microsoft.com/office/officeart/2005/8/layout/vList3#1"/>
    <dgm:cxn modelId="{3A1B8BA5-8CA3-4B8E-8223-0FBEE1861133}" type="presOf" srcId="{10F0BCA8-E511-4366-A71A-BC7B3C73FA8B}" destId="{729DFBE3-8380-4A6E-A7F7-2E849D608EA9}" srcOrd="0" destOrd="0" presId="urn:microsoft.com/office/officeart/2005/8/layout/vList3#1"/>
    <dgm:cxn modelId="{3B7BA5DE-6778-49BE-BCF5-AF07D5CA61BB}" type="presOf" srcId="{2272E22D-0414-47B6-B861-2A354CA76915}" destId="{38DD6933-494C-4E0B-9DDD-E1DE84984A4A}" srcOrd="0" destOrd="0" presId="urn:microsoft.com/office/officeart/2005/8/layout/vList3#1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A3C0FECD-EDDF-4E58-B662-9EF2A9E7A584}" type="presOf" srcId="{EDC471C4-26D6-4ABB-A2F2-0A4B2A2468B3}" destId="{A6B74D06-34AD-4D16-B4E0-4E2C6AF40336}" srcOrd="0" destOrd="0" presId="urn:microsoft.com/office/officeart/2005/8/layout/vList3#1"/>
    <dgm:cxn modelId="{983E04A1-052F-49BC-B88F-E6F4C3412E4B}" type="presParOf" srcId="{2E28AD82-E0DA-4571-AFE1-F4E84CFF355C}" destId="{5239550F-DA68-46EA-99CE-A0DA11A5F07F}" srcOrd="0" destOrd="0" presId="urn:microsoft.com/office/officeart/2005/8/layout/vList3#1"/>
    <dgm:cxn modelId="{1630ED37-6DD7-45C8-A81F-68BA8C5A0C48}" type="presParOf" srcId="{5239550F-DA68-46EA-99CE-A0DA11A5F07F}" destId="{B5404363-6DA1-4382-A208-8ACC20240F47}" srcOrd="0" destOrd="0" presId="urn:microsoft.com/office/officeart/2005/8/layout/vList3#1"/>
    <dgm:cxn modelId="{E68E4046-6DD9-4200-A0EF-B0313584503C}" type="presParOf" srcId="{5239550F-DA68-46EA-99CE-A0DA11A5F07F}" destId="{ED6EB2E0-A139-4B50-AC2A-3AD24560496A}" srcOrd="1" destOrd="0" presId="urn:microsoft.com/office/officeart/2005/8/layout/vList3#1"/>
    <dgm:cxn modelId="{C391DB12-5672-42C4-B23B-845CE58012CE}" type="presParOf" srcId="{2E28AD82-E0DA-4571-AFE1-F4E84CFF355C}" destId="{90A4CE0B-8786-4596-9D1E-6B8CB1E0300C}" srcOrd="1" destOrd="0" presId="urn:microsoft.com/office/officeart/2005/8/layout/vList3#1"/>
    <dgm:cxn modelId="{E477EA8F-2205-47B0-830C-87CEBE73B79C}" type="presParOf" srcId="{2E28AD82-E0DA-4571-AFE1-F4E84CFF355C}" destId="{EDE16F7B-04E0-4D98-8B89-E5D1E5EC25C1}" srcOrd="2" destOrd="0" presId="urn:microsoft.com/office/officeart/2005/8/layout/vList3#1"/>
    <dgm:cxn modelId="{DF232238-E2A7-4290-BC46-498E8C7A2D66}" type="presParOf" srcId="{EDE16F7B-04E0-4D98-8B89-E5D1E5EC25C1}" destId="{D849FF36-F9D6-4FEF-94A6-41A2D78CAA49}" srcOrd="0" destOrd="0" presId="urn:microsoft.com/office/officeart/2005/8/layout/vList3#1"/>
    <dgm:cxn modelId="{F07BA8DD-EBEC-4078-8E5E-2BF0F1A8AE4B}" type="presParOf" srcId="{EDE16F7B-04E0-4D98-8B89-E5D1E5EC25C1}" destId="{A6B74D06-34AD-4D16-B4E0-4E2C6AF40336}" srcOrd="1" destOrd="0" presId="urn:microsoft.com/office/officeart/2005/8/layout/vList3#1"/>
    <dgm:cxn modelId="{A65F835A-D209-4483-B6BC-08D351860E46}" type="presParOf" srcId="{2E28AD82-E0DA-4571-AFE1-F4E84CFF355C}" destId="{592BDDBE-E5C9-41C7-BCF6-B0E9A1045A12}" srcOrd="3" destOrd="0" presId="urn:microsoft.com/office/officeart/2005/8/layout/vList3#1"/>
    <dgm:cxn modelId="{D5BB6288-3841-4B51-9C93-0ADED46268D5}" type="presParOf" srcId="{2E28AD82-E0DA-4571-AFE1-F4E84CFF355C}" destId="{BDC9ADDE-67E0-4521-9EEA-76B7B40CBC2B}" srcOrd="4" destOrd="0" presId="urn:microsoft.com/office/officeart/2005/8/layout/vList3#1"/>
    <dgm:cxn modelId="{54CD4A2B-0112-4B97-B8E6-1E8F59AA908E}" type="presParOf" srcId="{BDC9ADDE-67E0-4521-9EEA-76B7B40CBC2B}" destId="{75DBBF3A-7740-4776-AF9F-AFB40D80AE92}" srcOrd="0" destOrd="0" presId="urn:microsoft.com/office/officeart/2005/8/layout/vList3#1"/>
    <dgm:cxn modelId="{04D71B13-2AF3-4E41-9FA4-F9973D6D8DA4}" type="presParOf" srcId="{BDC9ADDE-67E0-4521-9EEA-76B7B40CBC2B}" destId="{38DD6933-494C-4E0B-9DDD-E1DE84984A4A}" srcOrd="1" destOrd="0" presId="urn:microsoft.com/office/officeart/2005/8/layout/vList3#1"/>
    <dgm:cxn modelId="{3B2E12DD-2636-4CEE-8654-422184CD0D41}" type="presParOf" srcId="{2E28AD82-E0DA-4571-AFE1-F4E84CFF355C}" destId="{64D1A3C8-FE65-420D-A955-21BA8276C0FF}" srcOrd="5" destOrd="0" presId="urn:microsoft.com/office/officeart/2005/8/layout/vList3#1"/>
    <dgm:cxn modelId="{814626A7-75FB-48C6-BF81-6E748F615811}" type="presParOf" srcId="{2E28AD82-E0DA-4571-AFE1-F4E84CFF355C}" destId="{37A4B606-7360-4EFD-B76A-56F258828773}" srcOrd="6" destOrd="0" presId="urn:microsoft.com/office/officeart/2005/8/layout/vList3#1"/>
    <dgm:cxn modelId="{BBCF1B7E-6741-4656-8ED1-3B1A9BF57E0E}" type="presParOf" srcId="{37A4B606-7360-4EFD-B76A-56F258828773}" destId="{1F2A54C4-4F99-4569-ABEC-3463216146DF}" srcOrd="0" destOrd="0" presId="urn:microsoft.com/office/officeart/2005/8/layout/vList3#1"/>
    <dgm:cxn modelId="{6F222E11-7448-4734-A741-35A6B36423E8}" type="presParOf" srcId="{37A4B606-7360-4EFD-B76A-56F258828773}" destId="{729DFBE3-8380-4A6E-A7F7-2E849D608EA9}" srcOrd="1" destOrd="0" presId="urn:microsoft.com/office/officeart/2005/8/layout/vList3#1"/>
    <dgm:cxn modelId="{23C7C4F9-D9F8-4706-9A05-24B572C239C4}" type="presParOf" srcId="{2E28AD82-E0DA-4571-AFE1-F4E84CFF355C}" destId="{299A830E-A4FE-482D-BF07-88D5B4B5FFF6}" srcOrd="7" destOrd="0" presId="urn:microsoft.com/office/officeart/2005/8/layout/vList3#1"/>
    <dgm:cxn modelId="{7953398B-6436-4051-991B-8F16BFD1A2F0}" type="presParOf" srcId="{2E28AD82-E0DA-4571-AFE1-F4E84CFF355C}" destId="{B0287678-1F71-4E5A-B973-7F4677A9958D}" srcOrd="8" destOrd="0" presId="urn:microsoft.com/office/officeart/2005/8/layout/vList3#1"/>
    <dgm:cxn modelId="{577E527E-314C-4FF6-B477-E507666C52B5}" type="presParOf" srcId="{B0287678-1F71-4E5A-B973-7F4677A9958D}" destId="{C821DC54-3FD7-4244-B8CF-009E91F2C2C1}" srcOrd="0" destOrd="0" presId="urn:microsoft.com/office/officeart/2005/8/layout/vList3#1"/>
    <dgm:cxn modelId="{DA760EC5-F755-45FA-9856-21C32E132C13}" type="presParOf" srcId="{B0287678-1F71-4E5A-B973-7F4677A9958D}" destId="{9F16C54F-283C-494E-B416-1183D9A4F938}" srcOrd="1" destOrd="0" presId="urn:microsoft.com/office/officeart/2005/8/layout/vList3#1"/>
    <dgm:cxn modelId="{F82E457C-1D8C-42CA-B9CD-68FD8A3404A8}" type="presParOf" srcId="{2E28AD82-E0DA-4571-AFE1-F4E84CFF355C}" destId="{0F3EED67-6F11-4D02-BD7C-F4C2F4A7C68E}" srcOrd="9" destOrd="0" presId="urn:microsoft.com/office/officeart/2005/8/layout/vList3#1"/>
    <dgm:cxn modelId="{40C8FF82-2F56-42BE-907B-3EA41933C08D}" type="presParOf" srcId="{2E28AD82-E0DA-4571-AFE1-F4E84CFF355C}" destId="{870D34B4-094C-4C08-8121-0685929ED644}" srcOrd="10" destOrd="0" presId="urn:microsoft.com/office/officeart/2005/8/layout/vList3#1"/>
    <dgm:cxn modelId="{DD9AF833-7B84-4E16-AC7D-531AD356C613}" type="presParOf" srcId="{870D34B4-094C-4C08-8121-0685929ED644}" destId="{FDC646DE-EB74-4061-86D9-D33800299AC8}" srcOrd="0" destOrd="0" presId="urn:microsoft.com/office/officeart/2005/8/layout/vList3#1"/>
    <dgm:cxn modelId="{036C7144-2F7A-4EF2-AC34-1427A7A92552}" type="presParOf" srcId="{870D34B4-094C-4C08-8121-0685929ED644}" destId="{FAF2C545-8898-4C87-8842-C2BFFE6EA546}" srcOrd="1" destOrd="0" presId="urn:microsoft.com/office/officeart/2005/8/layout/vList3#1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FF3AC-8759-476D-B29A-8DAAE6B4FB51}" type="datetimeFigureOut">
              <a:rPr lang="pl-PL" smtClean="0"/>
              <a:pPr/>
              <a:t>2021-09-22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FFEE7-0F23-4E37-B2FD-F2C0D3B84BE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98628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7FFEE7-0F23-4E37-B2FD-F2C0D3B84BEB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8856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94244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43786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18809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91151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900716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22843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773379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53886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67827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144039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432337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97824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695893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255096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669069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505497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406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rosinski.pl/zabiegi/kwas-hialuronowy/" TargetMode="External"/><Relationship Id="rId13" Type="http://schemas.openxmlformats.org/officeDocument/2006/relationships/hyperlink" Target="https://www.medexpress.pl/5-najlepszych-zabiegow-medycyny-estetycznej/79215" TargetMode="External"/><Relationship Id="rId3" Type="http://schemas.openxmlformats.org/officeDocument/2006/relationships/hyperlink" Target="https://www.podgorskidomurody.pl/czym-jest-medycyna-estetyczna/" TargetMode="External"/><Relationship Id="rId7" Type="http://schemas.openxmlformats.org/officeDocument/2006/relationships/hyperlink" Target="https://akademiarzezbieniatwarzy.pl/kwas-hialuronowy-w-medycynie-estetycznej-co-warto-wiedziec/" TargetMode="External"/><Relationship Id="rId12" Type="http://schemas.openxmlformats.org/officeDocument/2006/relationships/hyperlink" Target="https://dermatic.pl/aestheticbusiness/2021/03/22/ranking-polecanych-zabiegow-medycyny-estetycznej/" TargetMode="External"/><Relationship Id="rId2" Type="http://schemas.openxmlformats.org/officeDocument/2006/relationships/hyperlink" Target="https://pl.wikipedia.org/wiki/Medycyna_estetycz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dycynaestetycznaborczyk.pl/oferta/zabiegi-na-twarz/kwas-hialuronowy/" TargetMode="External"/><Relationship Id="rId11" Type="http://schemas.openxmlformats.org/officeDocument/2006/relationships/hyperlink" Target="https://codziennikkosmetyczny.pl/2017/09/01/mozliwe-komplikacje-pozabiegowe-w-iniekcji-kwasem-hialuronowym/" TargetMode="External"/><Relationship Id="rId5" Type="http://schemas.openxmlformats.org/officeDocument/2006/relationships/hyperlink" Target="https://medyczne-fbi.pl/medycyna-estetyczna/" TargetMode="External"/><Relationship Id="rId10" Type="http://schemas.openxmlformats.org/officeDocument/2006/relationships/hyperlink" Target="https://www.marekwasiluk.pl/tag/kwas-hialuronowy-powiklania/" TargetMode="External"/><Relationship Id="rId4" Type="http://schemas.openxmlformats.org/officeDocument/2006/relationships/hyperlink" Target="https://www.restylane.com/pl/zabiegi-medycyny-estetycznej" TargetMode="External"/><Relationship Id="rId9" Type="http://schemas.openxmlformats.org/officeDocument/2006/relationships/hyperlink" Target="https://saywowclinic.pl/10-pytan-o-wypelnianie-zmarszczek-kwasem-hialuronowym/" TargetMode="External"/><Relationship Id="rId14" Type="http://schemas.openxmlformats.org/officeDocument/2006/relationships/hyperlink" Target="https://www.medestetis.pl/zabiegi/likwidacja-i-wypelnianie-zmarszczek-kwasem-hialuronowy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chemeClr val="accent1">
                <a:lumMod val="5000"/>
                <a:lumOff val="95000"/>
              </a:schemeClr>
            </a:gs>
            <a:gs pos="46000">
              <a:srgbClr val="FFFF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C8EEB0F-BA72-49AC-956F-331B60FDE7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B8CE58F-407C-497E-B723-21FD8C6D35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1BE70332-ECAF-47BB-8C7B-BD049452F6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716D9361-A35A-4DC8-AAB9-04FD2D6FE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87FC31AD-FBB3-4219-A758-D6F7594A0A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9A1C5FE-9205-4393-9BFC-636632178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685677"/>
            <a:ext cx="4181444" cy="2362673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10000"/>
              </a:lnSpc>
            </a:pP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b="1" dirty="0" smtClean="0"/>
              <a:t>Kwas </a:t>
            </a:r>
            <a:r>
              <a:rPr lang="pl-PL" sz="4000" b="1" dirty="0"/>
              <a:t>hialuronowy czy naturalna uroda?</a:t>
            </a:r>
            <a:r>
              <a:rPr lang="pl-PL" sz="4000" dirty="0"/>
              <a:t/>
            </a:r>
            <a:br>
              <a:rPr lang="pl-PL" sz="4000" dirty="0"/>
            </a:br>
            <a:endParaRPr lang="pl-PL" sz="3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B1EF5432-3FB9-43E3-B6A5-700FAD7D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4048350"/>
            <a:ext cx="3283888" cy="816301"/>
          </a:xfrm>
        </p:spPr>
        <p:txBody>
          <a:bodyPr anchor="t">
            <a:normAutofit/>
          </a:bodyPr>
          <a:lstStyle/>
          <a:p>
            <a:pPr algn="ctr">
              <a:lnSpc>
                <a:spcPct val="120000"/>
              </a:lnSpc>
            </a:pPr>
            <a:endParaRPr lang="pl-PL" sz="1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96" y="344727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97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1E1AEDB-242E-48DF-8F4E-B94097AF0236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2793855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45656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Medycyna estetyczna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i="1" dirty="0" err="1" smtClean="0"/>
              <a:t>medicina</a:t>
            </a:r>
            <a:r>
              <a:rPr lang="pl-PL" i="1" dirty="0" smtClean="0"/>
              <a:t> </a:t>
            </a:r>
            <a:r>
              <a:rPr lang="pl-PL" i="1" dirty="0" err="1"/>
              <a:t>aesthetica</a:t>
            </a:r>
            <a:r>
              <a:rPr lang="pl-PL" dirty="0"/>
              <a:t>) – dział </a:t>
            </a:r>
            <a:r>
              <a:rPr lang="pl-PL" dirty="0" smtClean="0"/>
              <a:t>medycyny, </a:t>
            </a:r>
            <a:r>
              <a:rPr lang="pl-PL" dirty="0"/>
              <a:t>należący do </a:t>
            </a:r>
            <a:r>
              <a:rPr lang="pl-PL" dirty="0" err="1"/>
              <a:t>estetologii</a:t>
            </a:r>
            <a:r>
              <a:rPr lang="pl-PL" dirty="0"/>
              <a:t> </a:t>
            </a:r>
            <a:r>
              <a:rPr lang="pl-PL" dirty="0" smtClean="0"/>
              <a:t>medycznej </a:t>
            </a:r>
            <a:r>
              <a:rPr lang="pl-PL" dirty="0"/>
              <a:t>zajmujący się zapewnieniem wysokiej jakości życia ludzi </a:t>
            </a:r>
            <a:r>
              <a:rPr lang="pl-PL" dirty="0" smtClean="0"/>
              <a:t>zdrowych poprzez </a:t>
            </a:r>
            <a:r>
              <a:rPr lang="pl-PL" dirty="0"/>
              <a:t>działania zapobiegawcze, zorientowane w dużej mierze na profilaktykę starzenia się skóry, w kolejnym etapie natomiast rekonstrukcyjne, mające odtworzyć stan sprzed tego procesu. Medycyna estetyczna obejmuje procedury które jak do tej pory nie zostały prawnie uregulowane i stanowią kość niezgody pomiędzy różnymi grupami zawodowymi uzurpującymi sobie prawo do monopolu na ich wykonywanie. Procedury te to głównie zabiegi nieinwazyjne lub o niewielkim stopniu inwazyjności. Wyłącznym lub nadrzędnym celem tych działań jest poprawa fizycznej atrakcyjności </a:t>
            </a:r>
            <a:r>
              <a:rPr lang="pl-PL" dirty="0" smtClean="0"/>
              <a:t>pacjenta. </a:t>
            </a:r>
            <a:r>
              <a:rPr lang="pl-PL" dirty="0"/>
              <a:t>Nie stanowią one świadczeń medycznych.</a:t>
            </a:r>
          </a:p>
        </p:txBody>
      </p:sp>
    </p:spTree>
    <p:extLst>
      <p:ext uri="{BB962C8B-B14F-4D97-AF65-F5344CB8AC3E}">
        <p14:creationId xmlns="" xmlns:p14="http://schemas.microsoft.com/office/powerpoint/2010/main" val="219810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Początków medycyny estetycznej należy doszukiwać się jeszcze w starożytności – w czasach powszechnego kultu piękna w cywilizacjach starożytnych Egipcjan, Greków i Rzymian. Choć przeprowadzane przez nich zabiegi korygujące urodę znacznie różniły się od dzisiejszych, przyświecał im ten sam cel – poprawa wyglądu zewnętrznego. Medycyna estetyczna jako dyscyplina medyczna pojawiła się w latach 70. XX wieku we Francji. Za jej ojca uważa się endokrynologa francuskiego pochodzenia Jean Jacques Legranda, który w 1973 r. w Paryżu założył – pierwsze tego typu – Francuskie Towarzystwo Medycyny Estetycznej. Podobne towarzystwa powstały dwa lata później w innych krajach. Natomiast w 1978 roku w Mediolanie utworzono pierwszą placówkę naukową, która wprowadziła medycynę estetyczną jako przedmiot akademicki na tamtejszym </a:t>
            </a:r>
            <a:r>
              <a:rPr lang="pl-PL" dirty="0" smtClean="0"/>
              <a:t>uniwersytecie.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4480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606" y="2312276"/>
            <a:ext cx="10580914" cy="4245278"/>
          </a:xfrm>
        </p:spPr>
        <p:txBody>
          <a:bodyPr>
            <a:normAutofit/>
          </a:bodyPr>
          <a:lstStyle/>
          <a:p>
            <a:r>
              <a:rPr lang="pl-PL" dirty="0"/>
              <a:t>Głównym zadaniem medycyny estetycznej jest poprawa jakości życia pacjentów. Dyscyplina ta pozwala usunąć niedoskonałości o różnym podłożu, co przekłada się na satysfakcję z własnego wyglądu. Nastawiona jest przede wszystkim na działania profilaktyczne, ale również leczy zaawansowane zmiany. W dużej mierze skupia się na zahamowaniu procesów starzenia się skóry i likwidacji zmarszczek, ale przynosi też dobre efekty w zwalczaniu wielu innych problemów natury estetycznej. Poza problematyką starzenia medycyna estetyczna zajmuje się również korektą szeroko pojętych defektów estetycznych o rozmaitym podłożu, takich jak: blizny, zapadnięte policzki, miejscowa otyłość, cellulit, rozstępy i wiele innych mogących wpłynąć na dyskomfort płynący z własnego wyglądu. Natomiast zakres zaawansowania zabiegów z tej dziedziny lokują się między kosmetologią a chirurgią </a:t>
            </a:r>
            <a:r>
              <a:rPr lang="pl-PL" dirty="0" smtClean="0"/>
              <a:t>estetyczną. </a:t>
            </a:r>
            <a:r>
              <a:rPr lang="pl-PL" dirty="0"/>
              <a:t>W odróżnieniu od </a:t>
            </a:r>
            <a:r>
              <a:rPr lang="pl-PL" dirty="0" smtClean="0"/>
              <a:t>chirurgii plastycznej</a:t>
            </a:r>
            <a:r>
              <a:rPr lang="pl-PL" dirty="0"/>
              <a:t>, medycyna estetyczna opiera się wyłącznie na </a:t>
            </a:r>
            <a:r>
              <a:rPr lang="pl-PL" dirty="0" err="1"/>
              <a:t>pozachirurgicznych</a:t>
            </a:r>
            <a:r>
              <a:rPr lang="pl-PL" dirty="0"/>
              <a:t> zabiegach o charakterze małoinwazyjnym. </a:t>
            </a:r>
            <a:r>
              <a:rPr lang="pl-PL" dirty="0" smtClean="0"/>
              <a:t>Zabiegi </a:t>
            </a:r>
            <a:r>
              <a:rPr lang="pl-PL" dirty="0"/>
              <a:t>z zakresu medycyny estetycznej nie wymagają pobytu w szpitalu i są wykonywane w gabinetach medycyny estetycznej. Pomimo że kojarzona bywa ze specjalnością dermatologa, medycyna estetyczna tak naprawdę nie ma swojej specjalizacji. 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5602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Poszerzyliście swoją wiedzę na temat </a:t>
            </a:r>
            <a:r>
              <a:rPr lang="pl-PL" sz="1500" dirty="0" smtClean="0"/>
              <a:t>medycyny estetycznej.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/>
              <a:t>Poznaliście czym jest medycyna estetyczna i czy warto korzystać z tego typu zabiegów.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/>
              <a:t>Umiecie odpowiedzieć na pytanie czy kwas hialuronowy stosowany w medycynie estetycznej </a:t>
            </a:r>
            <a:r>
              <a:rPr lang="pl-PL" sz="1500" dirty="0" err="1" smtClean="0"/>
              <a:t>jes</a:t>
            </a:r>
            <a:r>
              <a:rPr lang="pl-PL" sz="1500" dirty="0" smtClean="0"/>
              <a:t> bezpieczny dla człowieka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/>
              <a:t>Znacie  ewentualne skutki powikłań po przeprowadzonych zabiegach.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Mogliście w ciekawy sposób utrwalić Waszą wiedzę z obsługi </a:t>
            </a:r>
            <a:r>
              <a:rPr lang="pl-PL" sz="1500" dirty="0" smtClean="0"/>
              <a:t>programu </a:t>
            </a:r>
            <a:r>
              <a:rPr lang="pl-PL" sz="1500" dirty="0" err="1" smtClean="0"/>
              <a:t>Powerpoint</a:t>
            </a:r>
            <a:r>
              <a:rPr lang="pl-PL" sz="1500" dirty="0" smtClean="0"/>
              <a:t>. 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Uczyliście się planowania i organizacji własnej pracy.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Uczyliście się współpracy w grupie i pracy samodzielnej.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Nauczyliście się wykorzystywać Internet jako źródło informacji. </a:t>
            </a:r>
          </a:p>
        </p:txBody>
      </p:sp>
    </p:spTree>
    <p:extLst>
      <p:ext uri="{BB962C8B-B14F-4D97-AF65-F5344CB8AC3E}">
        <p14:creationId xmlns="" xmlns:p14="http://schemas.microsoft.com/office/powerpoint/2010/main" val="307166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2"/>
              </a:rPr>
              <a:t>https://</a:t>
            </a:r>
            <a:r>
              <a:rPr lang="pl-PL" sz="1500" dirty="0" smtClean="0">
                <a:hlinkClick r:id="rId2"/>
              </a:rPr>
              <a:t>pl.wikipedia.org/wiki/Medycyna_estetyczna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3"/>
              </a:rPr>
              <a:t>https://www.podgorskidomurody.pl/czym-jest-medycyna-estetyczna</a:t>
            </a:r>
            <a:r>
              <a:rPr lang="pl-PL" sz="1500" dirty="0" smtClean="0">
                <a:hlinkClick r:id="rId3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4"/>
              </a:rPr>
              <a:t>https://</a:t>
            </a:r>
            <a:r>
              <a:rPr lang="pl-PL" sz="1500" dirty="0" smtClean="0">
                <a:hlinkClick r:id="rId4"/>
              </a:rPr>
              <a:t>www.restylane.com/pl/zabiegi-medycyny-estetycznej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5"/>
              </a:rPr>
              <a:t>https://medyczne-fbi.pl/medycyna-estetyczna</a:t>
            </a:r>
            <a:r>
              <a:rPr lang="pl-PL" sz="1500" dirty="0" smtClean="0">
                <a:hlinkClick r:id="rId5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6"/>
              </a:rPr>
              <a:t>https://www.medycynaestetycznaborczyk.pl/oferta/zabiegi-na-twarz/kwas-hialuronowy</a:t>
            </a:r>
            <a:r>
              <a:rPr lang="pl-PL" sz="1500" dirty="0" smtClean="0">
                <a:hlinkClick r:id="rId6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7"/>
              </a:rPr>
              <a:t>https://akademiarzezbieniatwarzy.pl/kwas-hialuronowy-w-medycynie-estetycznej-co-warto-wiedziec</a:t>
            </a:r>
            <a:r>
              <a:rPr lang="pl-PL" sz="1500" dirty="0" smtClean="0">
                <a:hlinkClick r:id="rId7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8"/>
              </a:rPr>
              <a:t>https://www.wrosinski.pl/zabiegi/kwas-hialuronowy</a:t>
            </a:r>
            <a:r>
              <a:rPr lang="pl-PL" sz="1500" dirty="0" smtClean="0">
                <a:hlinkClick r:id="rId8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9"/>
              </a:rPr>
              <a:t>https://saywowclinic.pl/10-pytan-o-wypelnianie-zmarszczek-kwasem-hialuronowym</a:t>
            </a:r>
            <a:r>
              <a:rPr lang="pl-PL" sz="1500" dirty="0" smtClean="0">
                <a:hlinkClick r:id="rId9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10"/>
              </a:rPr>
              <a:t>https://www.marekwasiluk.pl/tag/kwas-hialuronowy-powiklania</a:t>
            </a:r>
            <a:r>
              <a:rPr lang="pl-PL" sz="1500" dirty="0" smtClean="0">
                <a:hlinkClick r:id="rId10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11"/>
              </a:rPr>
              <a:t>https://codziennikkosmetyczny.pl/2017/09/01/mozliwe-komplikacje-pozabiegowe-w-iniekcji-kwasem-hialuronowym</a:t>
            </a:r>
            <a:r>
              <a:rPr lang="pl-PL" sz="1500" dirty="0" smtClean="0">
                <a:hlinkClick r:id="rId11"/>
              </a:rPr>
              <a:t>/</a:t>
            </a:r>
            <a:r>
              <a:rPr lang="pl-PL" sz="15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hlinkClick r:id="rId12"/>
              </a:rPr>
              <a:t>https://dermatic.pl/aestheticbusiness/2021/03/22/ranking-polecanych-zabiegow-medycyny-estetycznej/</a:t>
            </a:r>
            <a:endParaRPr lang="pl-PL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hlinkClick r:id="rId13"/>
              </a:rPr>
              <a:t>https://www.medexpress.pl/5-najlepszych-zabiegow-medycyny-estetycznej/79215</a:t>
            </a:r>
            <a:endParaRPr lang="pl-PL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smtClean="0">
                <a:hlinkClick r:id="rId14"/>
              </a:rPr>
              <a:t>https://www.medestetis.pl/zabiegi/likwidacja-i-wypelnianie-zmarszczek-kwasem-hialuronowym/</a:t>
            </a:r>
            <a:endParaRPr lang="pl-PL" sz="150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500" dirty="0"/>
          </a:p>
        </p:txBody>
      </p:sp>
    </p:spTree>
    <p:extLst>
      <p:ext uri="{BB962C8B-B14F-4D97-AF65-F5344CB8AC3E}">
        <p14:creationId xmlns="" xmlns:p14="http://schemas.microsoft.com/office/powerpoint/2010/main" val="2427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903130" cy="3651504"/>
          </a:xfrm>
        </p:spPr>
        <p:txBody>
          <a:bodyPr>
            <a:normAutofit/>
          </a:bodyPr>
          <a:lstStyle/>
          <a:p>
            <a:r>
              <a:rPr lang="pl-PL" sz="1500" b="1" dirty="0"/>
              <a:t>Sugerowany czas na realizacje WQ: </a:t>
            </a:r>
          </a:p>
          <a:p>
            <a:r>
              <a:rPr lang="pl-PL" sz="1500" dirty="0"/>
              <a:t>Uczniowie nad realizacją procesu będą pracowali 10 godzin lekcyjnych. W tym czasie powinni </a:t>
            </a:r>
            <a:r>
              <a:rPr lang="pl-PL" sz="1500"/>
              <a:t>zrozumieć tematykę WQ.</a:t>
            </a:r>
            <a:endParaRPr lang="pl-PL" sz="1500" dirty="0"/>
          </a:p>
          <a:p>
            <a:r>
              <a:rPr lang="pl-PL" sz="1500" b="1" dirty="0"/>
              <a:t>Kryteria oceny:</a:t>
            </a:r>
          </a:p>
          <a:p>
            <a:r>
              <a:rPr lang="pl-PL" sz="15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r>
              <a:rPr lang="pl-PL" sz="1500" b="1" dirty="0"/>
              <a:t>Ewaluacja:</a:t>
            </a:r>
          </a:p>
          <a:p>
            <a:r>
              <a:rPr lang="pl-PL" sz="15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="" xmlns:p14="http://schemas.microsoft.com/office/powerpoint/2010/main" val="195654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9" y="2312276"/>
            <a:ext cx="10911839" cy="41035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może pomagać uczniom, gdy pracują w zadając im pytania naprowadzające. Należy pamiętać, że uczą się oni nowego sposobu pracy (procesu).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powinien podawać uczniom konkretne informacje dotyczące oceny ich osiągnięć, zarówno w czasie pracy grupowej, jak i przy podsumowaniu wyników.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Czas na realizację projektu powinien być dostosowany do możliwości uczniów. Podane czas etapów są orientacyjne.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Celem nadrzędnym WQ jest zarażenie uczniów ideą dekoracji stołów jako sztuki, która może być dla nich źródłem utrzymania.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500" dirty="0"/>
          </a:p>
        </p:txBody>
      </p:sp>
    </p:spTree>
    <p:extLst>
      <p:ext uri="{BB962C8B-B14F-4D97-AF65-F5344CB8AC3E}">
        <p14:creationId xmlns="" xmlns:p14="http://schemas.microsoft.com/office/powerpoint/2010/main" val="27977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" y="-548380"/>
            <a:ext cx="8770571" cy="134526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6A6CB337-596A-4D7A-8E80-629021D88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1713242"/>
              </p:ext>
            </p:extLst>
          </p:nvPr>
        </p:nvGraphicFramePr>
        <p:xfrm>
          <a:off x="847726" y="1257300"/>
          <a:ext cx="10277474" cy="4791075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2117947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13146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686911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659470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3145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Liczba punktów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836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Zawartość merytoryczna pracy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słaba pod względem merytorycznym. Brakujące elementy.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dobra pod względem merytorycznym. Brak lub niewielkie błędy.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bardzo dobra pod względem merytorycznym. Poprawne, ciekawe treści.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05021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czytelny, pobieżna, nie budzi zainteresowania. Brak odpowiedzi na kluczowe pytania 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dobra, interesująca. Braki w sferze informacyjnej. 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ładna, wyczerpująca, budząca zainteresowanie. Poprawne odpowiedzi na wskazane w zadaniu pytani.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4427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Wrażenia estetyczne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Złe rozplanowanie elementów 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 Praca wyróżniająca się. 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998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Zaangażowanie w pracę grupy, umiejętność współpracy.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Brak zaangażowania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zaangażowania w dyskusję podsumowująca WQ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zaangażowanie w pracę.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konstruktywnego wkładu w dyskusję. Udział pobieżny.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Pełne zaangażowanie w pracę. Wzajemne motywowanie się do pracy. Umiejętność współpracy na wysokim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Uczeń aktywnie brał udział w dyskusji.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264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" y="-548380"/>
            <a:ext cx="8770571" cy="134526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1F258E3-14A1-4914-A414-7DB405DCC0E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82726914"/>
              </p:ext>
            </p:extLst>
          </p:nvPr>
        </p:nvGraphicFramePr>
        <p:xfrm>
          <a:off x="2799175" y="953876"/>
          <a:ext cx="6129511" cy="445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920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xmlns="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xmlns="" id="{E217F32C-75AA-4B97-ADFB-5E2C3C7ECB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4D76AAEA-AF3A-4616-9F99-E9AA131A51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23360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88D572-4370-463A-8045-BF13294D3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1346268"/>
            <a:ext cx="5618431" cy="3285207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5400" dirty="0" err="1">
                <a:solidFill>
                  <a:schemeClr val="bg1"/>
                </a:solidFill>
              </a:rPr>
              <a:t>Realizacja</a:t>
            </a:r>
            <a:r>
              <a:rPr lang="en-US" sz="5400" dirty="0">
                <a:solidFill>
                  <a:schemeClr val="bg1"/>
                </a:solidFill>
              </a:rPr>
              <a:t> WQ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5" y="-246938"/>
            <a:ext cx="12028867" cy="779171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="" xmlns:p14="http://schemas.microsoft.com/office/powerpoint/2010/main" val="24629818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</a:t>
            </a:r>
            <a:r>
              <a:rPr lang="pl-PL" dirty="0" smtClean="0"/>
              <a:t>przeprowadzenie analizy czy warto używać środków upiększających do poprawy urody</a:t>
            </a:r>
          </a:p>
          <a:p>
            <a:r>
              <a:rPr lang="pl-PL" dirty="0" smtClean="0"/>
              <a:t>Odpowiecie na pytanie czy stosowanie między innymi kwasu hialuronowego jest bezpieczne dla zdrowia użytkowników</a:t>
            </a:r>
            <a:endParaRPr lang="pl-PL" dirty="0"/>
          </a:p>
          <a:p>
            <a:r>
              <a:rPr lang="pl-PL" dirty="0"/>
              <a:t>Korzystając z zasobów Internetu poszukajcie </a:t>
            </a:r>
            <a:r>
              <a:rPr lang="pl-PL" dirty="0" smtClean="0"/>
              <a:t>informacji </a:t>
            </a:r>
            <a:r>
              <a:rPr lang="pl-PL" dirty="0"/>
              <a:t>i zbierzcie wiedze o </a:t>
            </a:r>
            <a:r>
              <a:rPr lang="pl-PL" dirty="0" smtClean="0"/>
              <a:t>zabiegach medycyny estetycznej: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Czy warto korzystać z zabiegów medycyny estetycznej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Czy zabiegi medycyny estetycznej są bezpieczne dla zdrowia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2750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zadaniem, które zrealizujecie pracując w parach lub trzy osobowych zespołach, będzie przygotowanie </a:t>
            </a:r>
            <a:r>
              <a:rPr lang="pl-PL" dirty="0" smtClean="0"/>
              <a:t>prezentacji w formacie </a:t>
            </a:r>
            <a:r>
              <a:rPr lang="pl-PL" dirty="0" err="1"/>
              <a:t>P</a:t>
            </a:r>
            <a:r>
              <a:rPr lang="pl-PL" dirty="0" err="1" smtClean="0"/>
              <a:t>owerpoint</a:t>
            </a:r>
            <a:r>
              <a:rPr lang="pl-PL" dirty="0" smtClean="0"/>
              <a:t>. </a:t>
            </a:r>
            <a:endParaRPr lang="pl-PL" dirty="0"/>
          </a:p>
          <a:p>
            <a:r>
              <a:rPr lang="pl-PL" dirty="0"/>
              <a:t>Na </a:t>
            </a:r>
            <a:r>
              <a:rPr lang="pl-PL" dirty="0" smtClean="0"/>
              <a:t>prezentacji zbierzcie informacje o zabiegach medycyny estetycznej wykonywanych w specjalistycznych gabinetach: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816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opiszcie metody stosowanych zabiegów,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wskażcie </a:t>
            </a:r>
            <a:r>
              <a:rPr lang="pl-PL" dirty="0"/>
              <a:t>wskazania i przeciwwskazania do stosowania </a:t>
            </a:r>
            <a:r>
              <a:rPr lang="pl-PL" dirty="0" smtClean="0"/>
              <a:t>zabiegów </a:t>
            </a:r>
            <a:r>
              <a:rPr lang="pl-PL" dirty="0"/>
              <a:t>medycyny estetycznej,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pokażcie </a:t>
            </a:r>
            <a:r>
              <a:rPr lang="pl-PL" dirty="0"/>
              <a:t>ewentualne skutki uboczne, 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dajcie </a:t>
            </a:r>
            <a:r>
              <a:rPr lang="pl-PL" dirty="0"/>
              <a:t>odpowiedź czy warto stosować takie </a:t>
            </a:r>
            <a:r>
              <a:rPr lang="pl-PL" dirty="0" smtClean="0"/>
              <a:t>zabiegi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określcie </a:t>
            </a:r>
            <a:r>
              <a:rPr lang="pl-PL" dirty="0"/>
              <a:t>jest grupa docelowa klientów </a:t>
            </a:r>
            <a:r>
              <a:rPr lang="pl-PL" dirty="0" smtClean="0"/>
              <a:t>medycyny estetycznej.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Oszacujcie jakie są koszty podstawowych zabiegów upiększających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r>
              <a:rPr lang="pl-PL" dirty="0"/>
              <a:t>Wasze prace staną się </a:t>
            </a:r>
            <a:r>
              <a:rPr lang="pl-PL" dirty="0" smtClean="0"/>
              <a:t>materiałem informacyjnym, który powoli podjąć decyzję osobom, które myślą skorzystaniu z zabiegów medycyny estetycznej.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792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b="1" dirty="0"/>
              <a:t>Etap 1 </a:t>
            </a:r>
            <a:r>
              <a:rPr lang="pl-PL" dirty="0"/>
              <a:t>wprowadzenie do zadania.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W </a:t>
            </a:r>
            <a:r>
              <a:rPr lang="pl-PL" sz="1600" dirty="0"/>
              <a:t>oparciu o moją prezentację </a:t>
            </a:r>
            <a:r>
              <a:rPr lang="pl-PL" sz="1600" dirty="0" smtClean="0"/>
              <a:t>zapoznajcie </a:t>
            </a:r>
            <a:r>
              <a:rPr lang="pl-PL" sz="1600" dirty="0"/>
              <a:t>się z tematyką, co pomoże wam wybrać temat, który najbardziej was zaciekawi.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dirty="0"/>
              <a:t>Moja prezentacja podpowie wam, na co zwrócić uwagę </a:t>
            </a:r>
            <a:r>
              <a:rPr lang="pl-PL" sz="1600" dirty="0" smtClean="0"/>
              <a:t>przy tworzeniu Waszych prezentacji. </a:t>
            </a:r>
            <a:r>
              <a:rPr lang="pl-PL" sz="1600" dirty="0"/>
              <a:t>Pomoże wam też odnaleźć źródła wiedzy i inspiracji.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dirty="0"/>
              <a:t>Pamiętajcie, to tylko inspiracja – w swojej pracy przekażcie własne przemyślenia. 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1461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b="1" dirty="0"/>
              <a:t>Etap 2 </a:t>
            </a:r>
            <a:r>
              <a:rPr lang="pl-PL" dirty="0"/>
              <a:t>praca nad plakatami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Podzielicie się w pary </a:t>
            </a:r>
            <a:r>
              <a:rPr lang="pl-PL" dirty="0" smtClean="0"/>
              <a:t>grupy trzyosobowe. </a:t>
            </a:r>
            <a:r>
              <a:rPr lang="pl-PL" dirty="0"/>
              <a:t>Każda z </a:t>
            </a:r>
            <a:r>
              <a:rPr lang="pl-PL" dirty="0" smtClean="0"/>
              <a:t>grup </a:t>
            </a:r>
            <a:r>
              <a:rPr lang="pl-PL" dirty="0"/>
              <a:t>opracuje </a:t>
            </a:r>
            <a:r>
              <a:rPr lang="pl-PL" dirty="0" smtClean="0"/>
              <a:t>jedną prezentację. </a:t>
            </a: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Z każdą grupą omówię przydzielony temat i pomogę w zaplanowaniu  pracy. Zweryfikuję wasze wstępne pomysły.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Pamiętajcie, że </a:t>
            </a:r>
            <a:r>
              <a:rPr lang="pl-PL" dirty="0" smtClean="0"/>
              <a:t>prezentacje zostaną </a:t>
            </a:r>
            <a:r>
              <a:rPr lang="pl-PL" dirty="0"/>
              <a:t>zaprezentowane na forum klasy i będą punktem wyjścia do późniejszej dyskusji.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Najpierw zbierzcie </a:t>
            </a:r>
            <a:r>
              <a:rPr lang="pl-PL" dirty="0" smtClean="0"/>
              <a:t>materiał informacyjny. </a:t>
            </a:r>
            <a:r>
              <a:rPr lang="pl-PL" dirty="0"/>
              <a:t>Następnie </a:t>
            </a:r>
            <a:r>
              <a:rPr lang="pl-PL" dirty="0" smtClean="0"/>
              <a:t>wybierzcie sposoby wykorzystania programu PowerPoint do zaprezentowania zebranego materiału </a:t>
            </a:r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Pamiętajcie, oceniana będzie wartość informacyjna i estetyczna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31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sz="2000" b="1" dirty="0"/>
              <a:t>Etap 3 </a:t>
            </a:r>
            <a:r>
              <a:rPr lang="pl-PL" sz="2000" dirty="0"/>
              <a:t>dyskusja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W oparciu o wasze prace przeprowadzimy dyskusję o </a:t>
            </a:r>
            <a:r>
              <a:rPr lang="pl-PL" sz="2000" dirty="0" smtClean="0"/>
              <a:t>stosowaniu zabiegów medycyny estetycznej.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Ustalimy czy warto stosować takie zabiegi, czy rodzą one skutki uboczne i czy może poprawa urody nie jest czynnikiem niezbędnym w życiu człowieka</a:t>
            </a:r>
            <a:endParaRPr lang="pl-PL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Pozwoli wam to usystematyzować wiedzę.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Będziecie mieli szansę poćwiczyć prezentowanie własnych poglądów na forum.</a:t>
            </a:r>
          </a:p>
          <a:p>
            <a:endParaRPr lang="pl-PL" sz="1500" dirty="0"/>
          </a:p>
        </p:txBody>
      </p:sp>
    </p:spTree>
    <p:extLst>
      <p:ext uri="{BB962C8B-B14F-4D97-AF65-F5344CB8AC3E}">
        <p14:creationId xmlns="" xmlns:p14="http://schemas.microsoft.com/office/powerpoint/2010/main" val="10913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sz="2000" b="1" dirty="0"/>
              <a:t>Etap 4 </a:t>
            </a:r>
            <a:r>
              <a:rPr lang="pl-PL" sz="2000" dirty="0"/>
              <a:t>ewaluacja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Podczas całego procesu pracy nad zadaniem będziecie obserwowani.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Ocenię zarówno wasze zaangażowanie w prace nad </a:t>
            </a:r>
            <a:r>
              <a:rPr lang="pl-PL" sz="2000" dirty="0" smtClean="0"/>
              <a:t>prezentacją, </a:t>
            </a:r>
            <a:r>
              <a:rPr lang="pl-PL" sz="2000" dirty="0"/>
              <a:t>jak i w dyskusję.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/>
              <a:t>Na szczególne wyróżnienie zasłużą </a:t>
            </a:r>
            <a:r>
              <a:rPr lang="pl-PL" sz="2000" dirty="0" smtClean="0"/>
              <a:t>zespoły, które w prezentacji wykorzystają najbardziej przydatne informacje w tym temacie.</a:t>
            </a:r>
            <a:endParaRPr lang="pl-PL" sz="2000" dirty="0"/>
          </a:p>
          <a:p>
            <a:endParaRPr lang="pl-PL" sz="1500" dirty="0"/>
          </a:p>
        </p:txBody>
      </p:sp>
    </p:spTree>
    <p:extLst>
      <p:ext uri="{BB962C8B-B14F-4D97-AF65-F5344CB8AC3E}">
        <p14:creationId xmlns="" xmlns:p14="http://schemas.microsoft.com/office/powerpoint/2010/main" val="289467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</TotalTime>
  <Words>1427</Words>
  <Application>Microsoft Office PowerPoint</Application>
  <PresentationFormat>Niestandardowy</PresentationFormat>
  <Paragraphs>126</Paragraphs>
  <Slides>19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Faseta</vt:lpstr>
      <vt:lpstr>      Kwas hialuronowy czy naturalna uroda? </vt:lpstr>
      <vt:lpstr>Realizacja WQ</vt:lpstr>
      <vt:lpstr>ZADANIE</vt:lpstr>
      <vt:lpstr>ZADANIE</vt:lpstr>
      <vt:lpstr>ZADANIE</vt:lpstr>
      <vt:lpstr>Proces</vt:lpstr>
      <vt:lpstr>Proces</vt:lpstr>
      <vt:lpstr>Proces</vt:lpstr>
      <vt:lpstr>Proces</vt:lpstr>
      <vt:lpstr>Slajd 10</vt:lpstr>
      <vt:lpstr>Informacje</vt:lpstr>
      <vt:lpstr>Informacje</vt:lpstr>
      <vt:lpstr>Informacje</vt:lpstr>
      <vt:lpstr>Wnioski</vt:lpstr>
      <vt:lpstr>Źródła</vt:lpstr>
      <vt:lpstr>Informacje dla nauczyciela</vt:lpstr>
      <vt:lpstr>Informacje dla nauczyciela</vt:lpstr>
      <vt:lpstr>Ewaluacja</vt:lpstr>
      <vt:lpstr>Ewaluacja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Aranżacja stołów okolicznościowych</dc:title>
  <dc:creator>Michał Pyclik</dc:creator>
  <cp:lastModifiedBy>Konrad1</cp:lastModifiedBy>
  <cp:revision>18</cp:revision>
  <dcterms:created xsi:type="dcterms:W3CDTF">2021-02-24T12:42:29Z</dcterms:created>
  <dcterms:modified xsi:type="dcterms:W3CDTF">2021-09-22T11:27:29Z</dcterms:modified>
</cp:coreProperties>
</file>